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8" r:id="rId5"/>
    <p:sldId id="270" r:id="rId6"/>
    <p:sldId id="269" r:id="rId7"/>
    <p:sldId id="277" r:id="rId8"/>
    <p:sldId id="278" r:id="rId9"/>
    <p:sldId id="271" r:id="rId10"/>
    <p:sldId id="272" r:id="rId11"/>
    <p:sldId id="273" r:id="rId12"/>
    <p:sldId id="274" r:id="rId13"/>
    <p:sldId id="266" r:id="rId14"/>
    <p:sldId id="259" r:id="rId15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AF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gs" Target="tags/tag182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image" Target="../media/image1.jpeg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0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image" Target="../media/image1.jpeg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image" Target="../media/image1.jpeg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image" Target="../media/image1.jpeg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3" Type="http://schemas.openxmlformats.org/officeDocument/2006/relationships/tags" Target="../tags/tag40.xml"/><Relationship Id="rId12" Type="http://schemas.openxmlformats.org/officeDocument/2006/relationships/tags" Target="../tags/tag3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image" Target="../media/image2.jpeg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image" Target="../media/image1.jpeg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image" Target="../media/image1.jpeg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0" Type="http://schemas.openxmlformats.org/officeDocument/2006/relationships/tags" Target="../tags/tag67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74.xml"/><Relationship Id="rId8" Type="http://schemas.openxmlformats.org/officeDocument/2006/relationships/tags" Target="../tags/tag73.xml"/><Relationship Id="rId7" Type="http://schemas.openxmlformats.org/officeDocument/2006/relationships/tags" Target="../tags/tag72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image" Target="../media/image1.jpeg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image" Target="../media/image1.jpeg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3" Type="http://schemas.openxmlformats.org/officeDocument/2006/relationships/tags" Target="../tags/tag81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7" Type="http://schemas.openxmlformats.org/officeDocument/2006/relationships/tags" Target="../tags/tag89.xml"/><Relationship Id="rId6" Type="http://schemas.openxmlformats.org/officeDocument/2006/relationships/tags" Target="../tags/tag88.xml"/><Relationship Id="rId5" Type="http://schemas.openxmlformats.org/officeDocument/2006/relationships/tags" Target="../tags/tag87.xml"/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8" Type="http://schemas.openxmlformats.org/officeDocument/2006/relationships/tags" Target="../tags/tag96.xml"/><Relationship Id="rId7" Type="http://schemas.openxmlformats.org/officeDocument/2006/relationships/tags" Target="../tags/tag95.xml"/><Relationship Id="rId6" Type="http://schemas.openxmlformats.org/officeDocument/2006/relationships/tags" Target="../tags/tag94.xml"/><Relationship Id="rId5" Type="http://schemas.openxmlformats.org/officeDocument/2006/relationships/tags" Target="../tags/tag93.xml"/><Relationship Id="rId4" Type="http://schemas.openxmlformats.org/officeDocument/2006/relationships/tags" Target="../tags/tag92.xml"/><Relationship Id="rId3" Type="http://schemas.openxmlformats.org/officeDocument/2006/relationships/tags" Target="../tags/tag91.xml"/><Relationship Id="rId2" Type="http://schemas.openxmlformats.org/officeDocument/2006/relationships/image" Target="../media/image3.jpeg"/><Relationship Id="rId10" Type="http://schemas.openxmlformats.org/officeDocument/2006/relationships/tags" Target="../tags/tag98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05.xml"/><Relationship Id="rId8" Type="http://schemas.openxmlformats.org/officeDocument/2006/relationships/tags" Target="../tags/tag104.xml"/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image" Target="../media/image3.jpeg"/><Relationship Id="rId10" Type="http://schemas.openxmlformats.org/officeDocument/2006/relationships/tags" Target="../tags/tag106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tags" Target="../tags/tag107.xml"/><Relationship Id="rId2" Type="http://schemas.openxmlformats.org/officeDocument/2006/relationships/image" Target="../media/image3.jpeg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21.xml"/><Relationship Id="rId8" Type="http://schemas.openxmlformats.org/officeDocument/2006/relationships/tags" Target="../tags/tag120.xml"/><Relationship Id="rId7" Type="http://schemas.openxmlformats.org/officeDocument/2006/relationships/tags" Target="../tags/tag119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image" Target="../media/image3.jpeg"/><Relationship Id="rId12" Type="http://schemas.openxmlformats.org/officeDocument/2006/relationships/tags" Target="../tags/tag124.xml"/><Relationship Id="rId11" Type="http://schemas.openxmlformats.org/officeDocument/2006/relationships/tags" Target="../tags/tag123.xml"/><Relationship Id="rId10" Type="http://schemas.openxmlformats.org/officeDocument/2006/relationships/tags" Target="../tags/tag122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tags" Target="../tags/tag128.xml"/><Relationship Id="rId5" Type="http://schemas.openxmlformats.org/officeDocument/2006/relationships/tags" Target="../tags/tag127.xml"/><Relationship Id="rId4" Type="http://schemas.openxmlformats.org/officeDocument/2006/relationships/tags" Target="../tags/tag126.xml"/><Relationship Id="rId3" Type="http://schemas.openxmlformats.org/officeDocument/2006/relationships/tags" Target="../tags/tag12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4"/>
            </p:custDataLst>
          </p:nvPr>
        </p:nvSpPr>
        <p:spPr>
          <a:xfrm>
            <a:off x="2503200" y="2447730"/>
            <a:ext cx="7185600" cy="1198800"/>
          </a:xfrm>
        </p:spPr>
        <p:txBody>
          <a:bodyPr lIns="90000" tIns="46800" rIns="90000" bIns="46800" anchor="b" anchorCtr="0">
            <a:normAutofit/>
          </a:bodyPr>
          <a:lstStyle>
            <a:lvl1pPr algn="dist">
              <a:defRPr sz="7200" b="0" spc="600" baseline="0">
                <a:solidFill>
                  <a:schemeClr val="accent1"/>
                </a:solidFill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5"/>
            </p:custDataLst>
          </p:nvPr>
        </p:nvSpPr>
        <p:spPr>
          <a:xfrm>
            <a:off x="4031400" y="3819541"/>
            <a:ext cx="4129200" cy="502601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40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7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2159000" y="2601738"/>
            <a:ext cx="7874000" cy="1076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400" b="0" u="none" strike="noStrike" kern="1200" cap="none" spc="800" normalizeH="0" baseline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4031400" y="3819541"/>
            <a:ext cx="4129200" cy="531019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kumimoji="0" lang="zh-CN" altLang="en-US" sz="1400" b="0" i="0" u="none" strike="noStrike" kern="1200" cap="none" spc="8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2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3" name="矩形 12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7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8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 u="none" strike="noStrike" kern="1200" cap="none" spc="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4" name="图片 13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5" name="矩形 14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8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9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0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2" y="0"/>
            <a:ext cx="7073321" cy="6858000"/>
          </a:xfrm>
          <a:custGeom>
            <a:avLst/>
            <a:gdLst>
              <a:gd name="connsiteX0" fmla="*/ 0 w 7073321"/>
              <a:gd name="connsiteY0" fmla="*/ 0 h 6858000"/>
              <a:gd name="connsiteX1" fmla="*/ 3362885 w 7073321"/>
              <a:gd name="connsiteY1" fmla="*/ 0 h 6858000"/>
              <a:gd name="connsiteX2" fmla="*/ 4634891 w 7073321"/>
              <a:gd name="connsiteY2" fmla="*/ 0 h 6858000"/>
              <a:gd name="connsiteX3" fmla="*/ 7073321 w 7073321"/>
              <a:gd name="connsiteY3" fmla="*/ 6858000 h 6858000"/>
              <a:gd name="connsiteX4" fmla="*/ 3362885 w 7073321"/>
              <a:gd name="connsiteY4" fmla="*/ 6858000 h 6858000"/>
              <a:gd name="connsiteX5" fmla="*/ 2171151 w 7073321"/>
              <a:gd name="connsiteY5" fmla="*/ 6858000 h 6858000"/>
              <a:gd name="connsiteX6" fmla="*/ 0 w 707332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73321" h="6858000">
                <a:moveTo>
                  <a:pt x="0" y="0"/>
                </a:moveTo>
                <a:lnTo>
                  <a:pt x="3362885" y="0"/>
                </a:lnTo>
                <a:lnTo>
                  <a:pt x="4634891" y="0"/>
                </a:lnTo>
                <a:lnTo>
                  <a:pt x="7073321" y="6858000"/>
                </a:lnTo>
                <a:lnTo>
                  <a:pt x="3362885" y="6858000"/>
                </a:lnTo>
                <a:lnTo>
                  <a:pt x="217115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>
            <a:off x="1" y="0"/>
            <a:ext cx="6141567" cy="6858000"/>
          </a:xfrm>
          <a:custGeom>
            <a:avLst/>
            <a:gdLst>
              <a:gd name="connsiteX0" fmla="*/ 0 w 6141567"/>
              <a:gd name="connsiteY0" fmla="*/ 0 h 6858000"/>
              <a:gd name="connsiteX1" fmla="*/ 2431131 w 6141567"/>
              <a:gd name="connsiteY1" fmla="*/ 0 h 6858000"/>
              <a:gd name="connsiteX2" fmla="*/ 3703137 w 6141567"/>
              <a:gd name="connsiteY2" fmla="*/ 0 h 6858000"/>
              <a:gd name="connsiteX3" fmla="*/ 6141567 w 6141567"/>
              <a:gd name="connsiteY3" fmla="*/ 6858000 h 6858000"/>
              <a:gd name="connsiteX4" fmla="*/ 2431131 w 6141567"/>
              <a:gd name="connsiteY4" fmla="*/ 6858000 h 6858000"/>
              <a:gd name="connsiteX5" fmla="*/ 1239397 w 6141567"/>
              <a:gd name="connsiteY5" fmla="*/ 6858000 h 6858000"/>
              <a:gd name="connsiteX6" fmla="*/ 0 w 61415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41567" h="6858000">
                <a:moveTo>
                  <a:pt x="0" y="0"/>
                </a:moveTo>
                <a:lnTo>
                  <a:pt x="2431131" y="0"/>
                </a:lnTo>
                <a:lnTo>
                  <a:pt x="3703137" y="0"/>
                </a:lnTo>
                <a:lnTo>
                  <a:pt x="6141567" y="6858000"/>
                </a:lnTo>
                <a:lnTo>
                  <a:pt x="2431131" y="6858000"/>
                </a:lnTo>
                <a:lnTo>
                  <a:pt x="123939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9" name="矩形 8"/>
          <p:cNvSpPr/>
          <p:nvPr userDrawn="1">
            <p:custDataLst>
              <p:tags r:id="rId5"/>
            </p:custDataLst>
          </p:nvPr>
        </p:nvSpPr>
        <p:spPr>
          <a:xfrm>
            <a:off x="246743" y="243785"/>
            <a:ext cx="11698515" cy="637043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5834743" y="660944"/>
            <a:ext cx="5687376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2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3" name="矩形 12"/>
            <p:cNvSpPr/>
            <p:nvPr userDrawn="1">
              <p:custDataLst>
                <p:tags r:id="rId5"/>
              </p:custData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 w="1016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en-US" altLang="zh-CN">
                <a:latin typeface="微软雅黑" panose="020B0503020204020204" charset="-122"/>
                <a:ea typeface="微软雅黑" panose="020B0503020204020204" charset="-122"/>
                <a:cs typeface="Viner Hand ITC" panose="03070502030502020203" charset="0"/>
                <a:sym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7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8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 userDrawn="1">
              <p:custDataLst>
                <p:tags r:id="rId5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6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7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 userDrawn="1">
              <p:custDataLst>
                <p:tags r:id="rId5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2197100" y="2447730"/>
            <a:ext cx="7797800" cy="1198800"/>
          </a:xfrm>
        </p:spPr>
        <p:txBody>
          <a:bodyPr vert="horz" lIns="90000" tIns="46800" rIns="90000" bIns="46800" rtlCol="0" anchor="b" anchorCtr="0">
            <a:normAutofit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buNone/>
              <a:defRPr kumimoji="0" lang="zh-CN" altLang="en-US" sz="7200" b="0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3" hasCustomPrompt="1"/>
            <p:custDataLst>
              <p:tags r:id="rId8"/>
            </p:custDataLst>
          </p:nvPr>
        </p:nvSpPr>
        <p:spPr>
          <a:xfrm>
            <a:off x="3917764" y="3819541"/>
            <a:ext cx="4356472" cy="3175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8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</a:defRPr>
            </a:lvl1pPr>
            <a:lvl2pPr marL="457200" indent="0" algn="ctr">
              <a:lnSpc>
                <a:spcPct val="100000"/>
              </a:lnSpc>
              <a:buNone/>
              <a:defRPr sz="1400" spc="8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</a:defRPr>
            </a:lvl2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  <a:p>
            <a:pPr lvl="1"/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 userDrawn="1">
            <p:custDataLst>
              <p:tags r:id="rId3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 userDrawn="1"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 userDrawn="1"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3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5" Type="http://schemas.openxmlformats.org/officeDocument/2006/relationships/theme" Target="../theme/theme2.xml"/><Relationship Id="rId24" Type="http://schemas.openxmlformats.org/officeDocument/2006/relationships/tags" Target="../tags/tag136.xml"/><Relationship Id="rId23" Type="http://schemas.openxmlformats.org/officeDocument/2006/relationships/tags" Target="../tags/tag135.xml"/><Relationship Id="rId22" Type="http://schemas.openxmlformats.org/officeDocument/2006/relationships/tags" Target="../tags/tag134.xml"/><Relationship Id="rId21" Type="http://schemas.openxmlformats.org/officeDocument/2006/relationships/tags" Target="../tags/tag133.xml"/><Relationship Id="rId20" Type="http://schemas.openxmlformats.org/officeDocument/2006/relationships/tags" Target="../tags/tag132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31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hemeOverride" Target="../theme/themeOverride1.xml"/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75.xml"/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" Type="http://schemas.openxmlformats.org/officeDocument/2006/relationships/tags" Target="../tags/tag172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79.xml"/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2.xml"/><Relationship Id="rId3" Type="http://schemas.openxmlformats.org/officeDocument/2006/relationships/themeOverride" Target="../theme/themeOverride2.xml"/><Relationship Id="rId2" Type="http://schemas.openxmlformats.org/officeDocument/2006/relationships/tags" Target="../tags/tag181.xml"/><Relationship Id="rId1" Type="http://schemas.openxmlformats.org/officeDocument/2006/relationships/tags" Target="../tags/tag180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43.xml"/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47.xml"/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51.xml"/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9.xml"/><Relationship Id="rId5" Type="http://schemas.openxmlformats.org/officeDocument/2006/relationships/tags" Target="../tags/tag155.xml"/><Relationship Id="rId4" Type="http://schemas.openxmlformats.org/officeDocument/2006/relationships/tags" Target="../tags/tag154.xml"/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9.xml"/><Relationship Id="rId5" Type="http://schemas.openxmlformats.org/officeDocument/2006/relationships/tags" Target="../tags/tag159.xml"/><Relationship Id="rId4" Type="http://schemas.openxmlformats.org/officeDocument/2006/relationships/image" Target="../media/image5.png"/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63.xml"/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67.xml"/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475740" y="1240155"/>
            <a:ext cx="10293985" cy="3505835"/>
          </a:xfrm>
          <a:prstGeom prst="rect">
            <a:avLst/>
          </a:prstGeom>
        </p:spPr>
        <p:txBody>
          <a:bodyPr vert="horz" lIns="90170" tIns="46990" rIns="90170" bIns="46990" rtlCol="0" anchor="t" anchorCtr="0">
            <a:normAutofit fontScale="50000"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400" b="1" i="0" u="none" strike="noStrike" kern="1200" cap="none" spc="200" normalizeH="0" baseline="0" noProof="1" dirty="0">
                <a:solidFill>
                  <a:srgbClr val="000000">
                    <a:lumMod val="75000"/>
                    <a:lumOff val="25000"/>
                  </a:srgbClr>
                </a:solidFill>
                <a:uFillTx/>
                <a:latin typeface="Arial" panose="020B0604020202020204" pitchFamily="34" charset="0"/>
                <a:ea typeface="隶书" panose="02010509060101010101" charset="-122"/>
                <a:cs typeface="+mn-ea"/>
                <a:sym typeface="隶书" panose="02010509060101010101" charset="-122"/>
              </a:defRPr>
            </a:lvl1pPr>
          </a:lstStyle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sz="6000">
              <a:solidFill>
                <a:srgbClr val="8EAF98"/>
              </a:solidFill>
              <a:sym typeface="隶书" panose="02010509060101010101" charset="-122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sz="6000">
                <a:solidFill>
                  <a:srgbClr val="8EAF98"/>
                </a:solidFill>
                <a:sym typeface="隶书" panose="02010509060101010101" charset="-122"/>
              </a:rPr>
              <a:t>政策解读</a:t>
            </a:r>
            <a:r>
              <a:rPr lang="en-US" altLang="zh-CN" sz="6000">
                <a:solidFill>
                  <a:srgbClr val="8EAF98"/>
                </a:solidFill>
                <a:sym typeface="隶书" panose="02010509060101010101" charset="-122"/>
              </a:rPr>
              <a:t>:</a:t>
            </a:r>
            <a:endParaRPr lang="en-US" altLang="zh-CN" sz="6000">
              <a:solidFill>
                <a:srgbClr val="8EAF98"/>
              </a:solidFill>
              <a:sym typeface="隶书" panose="02010509060101010101" charset="-122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-US" altLang="zh-CN" sz="6000">
              <a:solidFill>
                <a:srgbClr val="8EAF98"/>
              </a:solidFill>
              <a:sym typeface="隶书" panose="02010509060101010101" charset="-122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sz="5700" b="0">
                <a:solidFill>
                  <a:schemeClr val="tx1"/>
                </a:solidFill>
                <a:sym typeface="隶书" panose="02010509060101010101" charset="-122"/>
              </a:rPr>
              <a:t>《</a:t>
            </a:r>
            <a:r>
              <a:rPr lang="en-US" altLang="zh-CN" sz="5700" b="0">
                <a:solidFill>
                  <a:schemeClr val="tx1"/>
                </a:solidFill>
                <a:sym typeface="隶书" panose="02010509060101010101" charset="-122"/>
              </a:rPr>
              <a:t> </a:t>
            </a:r>
            <a:r>
              <a:rPr lang="zh-CN" altLang="en-US" sz="5700" b="0">
                <a:solidFill>
                  <a:schemeClr val="tx1"/>
                </a:solidFill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sz="5700" b="0">
                <a:solidFill>
                  <a:schemeClr val="tx1"/>
                </a:solidFill>
                <a:sym typeface="隶书" panose="02010509060101010101" charset="-122"/>
              </a:rPr>
              <a:t>》</a:t>
            </a:r>
            <a:endParaRPr sz="6000" b="0">
              <a:solidFill>
                <a:schemeClr val="tx1"/>
              </a:solidFill>
              <a:sym typeface="隶书" panose="02010509060101010101" charset="-122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6000">
                <a:solidFill>
                  <a:schemeClr val="tx1"/>
                </a:solidFill>
                <a:sym typeface="隶书" panose="02010509060101010101" charset="-122"/>
              </a:rPr>
              <a:t>            </a:t>
            </a:r>
            <a:endParaRPr lang="en-US" altLang="zh-CN" sz="6000">
              <a:solidFill>
                <a:schemeClr val="tx1"/>
              </a:solidFill>
              <a:sym typeface="隶书" panose="02010509060101010101" charset="-122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41140" y="4649470"/>
            <a:ext cx="7641590" cy="1273810"/>
          </a:xfrm>
          <a:prstGeom prst="rect">
            <a:avLst/>
          </a:prstGeom>
        </p:spPr>
        <p:txBody>
          <a:bodyPr vert="horz" lIns="90000" tIns="46800" rIns="90000" bIns="46800" rtlCol="0" anchor="ctr"/>
          <a:lstStyle>
            <a:lvl1pPr mar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000" u="none" strike="noStrike" kern="1200" cap="none" spc="0" normalizeH="0" baseline="0">
                <a:solidFill>
                  <a:srgbClr val="17801E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ysClr val="windowText" lastClr="00000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隶书" panose="02010509060101010101" charset="-122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ysClr val="windowText" lastClr="00000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隶书" panose="02010509060101010101" charset="-122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ysClr val="windowText" lastClr="00000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隶书" panose="02010509060101010101" charset="-122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ysClr val="windowText" lastClr="00000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隶书" panose="02010509060101010101" charset="-122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Text" lastClr="000000"/>
                </a:solidFill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Text" lastClr="000000"/>
                </a:solidFill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Text" lastClr="000000"/>
                </a:solidFill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ysClr val="windowText" lastClr="000000"/>
                </a:solidFill>
                <a:latin typeface="Arial" panose="020B0604020202020204" pitchFamily="34" charset="0"/>
                <a:ea typeface="微软雅黑" panose="020B0503020204020204" charset="-122"/>
                <a:cs typeface="隶书" panose="02010509060101010101" charset="-122"/>
              </a:defRPr>
            </a:lvl9pPr>
          </a:lstStyle>
          <a:p>
            <a:endParaRPr lang="zh-CN" altLang="en-US" sz="3200" b="1" spc="200" dirty="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1"/>
              </a:gradFill>
              <a:ea typeface="隶书" panose="02010509060101010101" charset="-122"/>
              <a:cs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42010" y="1033780"/>
            <a:ext cx="7486015" cy="787400"/>
          </a:xfrm>
        </p:spPr>
        <p:txBody>
          <a:bodyPr/>
          <a:lstStyle/>
          <a:p>
            <a:pPr algn="l"/>
            <a:r>
              <a:rPr lang="zh-CN" altLang="zh-CN" sz="2400" dirty="0"/>
              <a:t>其他性质土地的区片综合地价是多少</a:t>
            </a:r>
            <a:endParaRPr lang="zh-CN" altLang="zh-CN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建设项目经批准占用国有农用地、集体建设用地和未利用地的，比照该区域内征收集体农用地的区片综合地价给予补偿。</a:t>
            </a: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1150175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92735" y="967740"/>
            <a:ext cx="11334115" cy="748665"/>
          </a:xfrm>
        </p:spPr>
        <p:txBody>
          <a:bodyPr/>
          <a:lstStyle/>
          <a:p>
            <a:pPr algn="l"/>
            <a:r>
              <a:rPr lang="zh-CN" altLang="en-US" sz="2400" dirty="0"/>
              <a:t>总结</a:t>
            </a:r>
            <a:endParaRPr lang="zh-CN" altLang="en-US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391160" y="1842135"/>
            <a:ext cx="11410315" cy="4411345"/>
          </a:xfrm>
        </p:spPr>
        <p:txBody>
          <a:bodyPr>
            <a:noAutofit/>
          </a:bodyPr>
          <a:lstStyle/>
          <a:p>
            <a:pPr marL="0" algn="l">
              <a:buClrTx/>
              <a:buSzTx/>
            </a:pPr>
            <a:endParaRPr lang="en-US" altLang="zh-CN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algn="l">
              <a:buClrTx/>
              <a:buSzTx/>
            </a:pP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《长春市人民政府关于统一公布实施征收农用地区片综合地价的通知》为长春市土地征收工作提供了全面的规范指引，明确各行政区土地征收及临时使用土地的区片综合地价，为</a:t>
            </a: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“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依法征收、阳光征收、和谐征收</a:t>
            </a:r>
            <a:r>
              <a:rPr lang="en-US" altLang="zh-CN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”</a:t>
            </a:r>
            <a:r>
              <a:rPr lang="zh-CN" altLang="en-US" sz="20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" panose="020B0604020202020204" pitchFamily="34" charset="0"/>
                <a:cs typeface="+mn-ea"/>
              </a:rPr>
              <a:t>打下坚实基础。</a:t>
            </a: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  <a:p>
            <a:pPr marL="0" algn="l">
              <a:buClrTx/>
              <a:buSzTx/>
            </a:pPr>
            <a:endParaRPr lang="zh-CN" altLang="en-US" sz="200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" panose="020B0604020202020204" pitchFamily="34" charset="0"/>
              <a:cs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1091501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949325" y="1149985"/>
            <a:ext cx="10459720" cy="41522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p>
            <a:pPr algn="l">
              <a:lnSpc>
                <a:spcPct val="130000"/>
              </a:lnSpc>
            </a:pPr>
            <a:r>
              <a:rPr lang="zh-CN" altLang="en-US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信息</a:t>
            </a:r>
            <a:r>
              <a:rPr lang="en-US" altLang="zh-CN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来源：</a:t>
            </a:r>
            <a:r>
              <a:rPr lang="zh-CN" altLang="en-US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长春市人民政府</a:t>
            </a:r>
            <a:r>
              <a:rPr lang="en-US" altLang="zh-CN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长春市政府信息公开专栏</a:t>
            </a:r>
            <a:r>
              <a:rPr lang="en-US" altLang="zh-CN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市政府办公厅</a:t>
            </a:r>
            <a:r>
              <a:rPr lang="en-US" altLang="zh-CN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政府信息公开基础平台</a:t>
            </a:r>
            <a:endParaRPr lang="en-US" altLang="zh-CN" sz="2000" b="1" dirty="0">
              <a:solidFill>
                <a:sysClr val="windowText" lastClr="000000">
                  <a:lumMod val="75000"/>
                  <a:lumOff val="25000"/>
                </a:sys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30000"/>
              </a:lnSpc>
            </a:pPr>
            <a:r>
              <a:rPr lang="en-US" altLang="zh-CN" sz="2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网址：http://js.changchun.gov.cn/szf_3410/bgtxxgkml/202105/t20210517_2820329.html</a:t>
            </a:r>
            <a:endParaRPr lang="en-US" altLang="zh-CN" sz="2000" b="1" dirty="0">
              <a:solidFill>
                <a:sysClr val="windowText" lastClr="000000">
                  <a:lumMod val="75000"/>
                  <a:lumOff val="25000"/>
                </a:sys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30000"/>
              </a:lnSpc>
            </a:pPr>
            <a:endParaRPr lang="en-US" altLang="zh-CN" sz="2000" b="1" dirty="0">
              <a:solidFill>
                <a:sysClr val="windowText" lastClr="000000">
                  <a:lumMod val="75000"/>
                  <a:lumOff val="25000"/>
                </a:sys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42010" y="1033780"/>
            <a:ext cx="4605020" cy="787400"/>
          </a:xfrm>
        </p:spPr>
        <p:txBody>
          <a:bodyPr/>
          <a:lstStyle/>
          <a:p>
            <a:pPr algn="l"/>
            <a:r>
              <a:rPr lang="zh-CN" altLang="zh-CN" sz="2400" dirty="0"/>
              <a:t>制定依据及调整时间</a:t>
            </a:r>
            <a:endParaRPr lang="zh-CN" altLang="zh-CN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制定依据：《中华人民共和国土地管理法》第四十八条规定。</a:t>
            </a: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调整时间：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征收农用地区片综合地价标准至少每三年调整或者重新公布一次。</a:t>
            </a: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1150175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42010" y="1033780"/>
            <a:ext cx="10314305" cy="787400"/>
          </a:xfrm>
        </p:spPr>
        <p:txBody>
          <a:bodyPr/>
          <a:lstStyle/>
          <a:p>
            <a:pPr algn="l"/>
            <a:r>
              <a:rPr lang="zh-CN" altLang="zh-CN" sz="2400" dirty="0"/>
              <a:t>农用地区片综合地价的含义及分配方式</a:t>
            </a:r>
            <a:endParaRPr lang="zh-CN" altLang="zh-CN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含义：农用地区片综合地价是指土地补偿费和安置补助费两项费用之和，不包括被征地农民社会保障费用、征收农用地涉及的地上附着物、青苗等补偿费用。</a:t>
            </a: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分配方式：土地补偿费按征地区片综合地价的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20%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计算，安置补助费按征地区片综合地价的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80%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计算。</a:t>
            </a: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1150175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42010" y="1033780"/>
            <a:ext cx="4605020" cy="787400"/>
          </a:xfrm>
        </p:spPr>
        <p:txBody>
          <a:bodyPr/>
          <a:lstStyle/>
          <a:p>
            <a:pPr algn="l"/>
            <a:r>
              <a:rPr lang="zh-CN" altLang="zh-CN" sz="2400" dirty="0"/>
              <a:t>文件执行时间</a:t>
            </a:r>
            <a:endParaRPr lang="zh-CN" altLang="zh-CN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自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2024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年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1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月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1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日起，长春市行政区域内征收农用地补偿标准，按照该通知公布的区片综合地价标准执行</a:t>
            </a: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1150175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746125" y="1522095"/>
            <a:ext cx="10870565" cy="5115560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42010" y="1033780"/>
            <a:ext cx="7486015" cy="488315"/>
          </a:xfrm>
        </p:spPr>
        <p:txBody>
          <a:bodyPr/>
          <a:lstStyle/>
          <a:p>
            <a:pPr algn="l"/>
            <a:r>
              <a:rPr lang="zh-CN" altLang="zh-CN" sz="2400" dirty="0"/>
              <a:t>长春市市区征收农用地区片综合地价表</a:t>
            </a:r>
            <a:endParaRPr lang="zh-CN" altLang="zh-CN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4"/>
            </p:custDataLst>
          </p:nvPr>
        </p:nvSpPr>
        <p:spPr>
          <a:xfrm>
            <a:off x="225425" y="241935"/>
            <a:ext cx="1150175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42010" y="1033780"/>
            <a:ext cx="7486015" cy="488315"/>
          </a:xfrm>
        </p:spPr>
        <p:txBody>
          <a:bodyPr/>
          <a:lstStyle/>
          <a:p>
            <a:pPr algn="l"/>
            <a:r>
              <a:rPr lang="zh-CN" altLang="zh-CN" sz="2400" dirty="0"/>
              <a:t>长春市市区征收农用地区片综合地价表</a:t>
            </a:r>
            <a:endParaRPr lang="zh-CN" altLang="zh-CN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1150175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4"/>
          <a:stretch>
            <a:fillRect/>
          </a:stretch>
        </p:blipFill>
        <p:spPr>
          <a:xfrm>
            <a:off x="842010" y="1522095"/>
            <a:ext cx="10384155" cy="5088890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42010" y="1033780"/>
            <a:ext cx="4605020" cy="787400"/>
          </a:xfrm>
        </p:spPr>
        <p:txBody>
          <a:bodyPr/>
          <a:lstStyle/>
          <a:p>
            <a:pPr algn="l"/>
            <a:r>
              <a:rPr lang="zh-CN" altLang="zh-CN" sz="2400" dirty="0"/>
              <a:t>不予补偿的情形</a:t>
            </a:r>
            <a:endParaRPr lang="zh-CN" altLang="zh-CN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土地征收前，各县（市）区人民政府、开发区管委会向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被征地单位发出拟征地通知书后，在拟征地土地上突击抢种、抢栽、抢建的农作物、树木和设施，依法不予补偿。</a:t>
            </a: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1150175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42010" y="1033780"/>
            <a:ext cx="4605020" cy="787400"/>
          </a:xfrm>
        </p:spPr>
        <p:txBody>
          <a:bodyPr/>
          <a:lstStyle/>
          <a:p>
            <a:pPr algn="l"/>
            <a:r>
              <a:rPr lang="zh-CN" altLang="zh-CN" sz="2400" dirty="0"/>
              <a:t>土地上青苗补偿价格</a:t>
            </a:r>
            <a:endParaRPr lang="zh-CN" altLang="zh-CN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被征收土地上有青苗的，菜地上的青苗按照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3.5/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平方米给予补偿；其他耕地上的青苗按照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2.0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元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/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平方米给予补偿。</a:t>
            </a: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1150175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42010" y="1033780"/>
            <a:ext cx="4605020" cy="787400"/>
          </a:xfrm>
        </p:spPr>
        <p:txBody>
          <a:bodyPr/>
          <a:lstStyle/>
          <a:p>
            <a:pPr algn="l"/>
            <a:r>
              <a:rPr lang="zh-CN" altLang="zh-CN" sz="2400" dirty="0"/>
              <a:t>临时用地如何补偿</a:t>
            </a:r>
            <a:endParaRPr lang="zh-CN" altLang="zh-CN" sz="2400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455930" y="2012950"/>
            <a:ext cx="11048365" cy="36182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r>
              <a:rPr 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建设项目施工和地质勘查等需要临时使用土地，使用期为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1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年的，按区片综合地价的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10%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给予补偿；使用期为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2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年的，按</a:t>
            </a:r>
            <a:r>
              <a:rPr lang="en-US" altLang="zh-CN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20%</a:t>
            </a:r>
            <a:r>
              <a:rPr lang="zh-CN" altLang="en-US" sz="2400" dirty="0">
                <a:solidFill>
                  <a:sysClr val="windowText" lastClr="000000">
                    <a:lumMod val="75000"/>
                    <a:lumOff val="25000"/>
                  </a:sysClr>
                </a:solidFill>
                <a:cs typeface="微软雅黑" panose="020B0503020204020204" charset="-122"/>
                <a:sym typeface="+mn-ea"/>
              </a:rPr>
              <a:t>给予补偿。</a:t>
            </a:r>
            <a:endParaRPr lang="en-US" altLang="zh-CN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indent="0" algn="l">
              <a:buNone/>
            </a:pPr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  <a:p>
            <a:pPr marL="0" algn="l"/>
            <a:endParaRPr lang="zh-CN" altLang="en-US" sz="2400" dirty="0">
              <a:solidFill>
                <a:sysClr val="windowText" lastClr="000000">
                  <a:lumMod val="75000"/>
                  <a:lumOff val="25000"/>
                </a:sys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21" name="文本框 20"/>
          <p:cNvSpPr txBox="1"/>
          <p:nvPr>
            <p:custDataLst>
              <p:tags r:id="rId3"/>
            </p:custDataLst>
          </p:nvPr>
        </p:nvSpPr>
        <p:spPr>
          <a:xfrm>
            <a:off x="225425" y="241935"/>
            <a:ext cx="11501755" cy="600075"/>
          </a:xfrm>
          <a:prstGeom prst="rect">
            <a:avLst/>
          </a:prstGeom>
          <a:noFill/>
        </p:spPr>
        <p:txBody>
          <a:bodyPr wrap="square" rtlCol="0"/>
          <a:p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政策解读:《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隶书" panose="02010509060101010101" charset="-122"/>
              </a:rPr>
              <a:t>长春市人民政府关于统一公布实施征收农用地区片综合地价的通知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》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ottomTop"/>
  <p:tag name="KSO_WM_SLIDE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94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0994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200994"/>
  <p:tag name="KSO_WM_TEMPLATE_THUMBS_INDEX" val="1、5、6、7、8、9、10、11、12、13、15"/>
  <p:tag name="KSO_WM_TEMPLATE_MASTER_TYPE" val="1"/>
  <p:tag name="KSO_WM_TEMPLATE_COLOR_TYPE" val="1"/>
  <p:tag name="KSO_WM_TEMPLATE_MASTER_THUMB_INDEX" val="12"/>
</p:tagLst>
</file>

<file path=ppt/tags/tag137.xml><?xml version="1.0" encoding="utf-8"?>
<p:tagLst xmlns:p="http://schemas.openxmlformats.org/presentationml/2006/main">
  <p:tag name="KSO_WM_UNIT_ISCONTENTSTITLE" val="0"/>
  <p:tag name="KSO_WM_UNIT_PRESET_TEXT" val="曲院风荷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1*a*1"/>
  <p:tag name="KSO_WM_TEMPLATE_CATEGORY" val="custom"/>
  <p:tag name="KSO_WM_TEMPLATE_INDEX" val="20177092"/>
  <p:tag name="KSO_WM_UNIT_LAYERLEVEL" val="1"/>
  <p:tag name="KSO_WM_TAG_VERSION" val="1.0"/>
  <p:tag name="KSO_WM_BEAUTIFY_FLAG" val=""/>
  <p:tag name="KSO_WM_UNIT_TEXT_FILL_FORE_SCHEMECOLOR_INDEX_BRIGHTNESS" val="0"/>
  <p:tag name="KSO_WM_UNIT_TEXT_FILL_FORE_SCHEMECOLOR_INDEX" val="5"/>
  <p:tag name="KSO_WM_UNIT_TEXT_FILL_TYPE" val="1"/>
</p:tagLst>
</file>

<file path=ppt/tags/tag138.xml><?xml version="1.0" encoding="utf-8"?>
<p:tagLst xmlns:p="http://schemas.openxmlformats.org/presentationml/2006/main">
  <p:tag name="KSO_WM_UNIT_SUBTYPE" val="a"/>
  <p:tag name="KSO_WM_UNIT_PRESET_TEXT" val="汇报人姓名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18942_1*f*1"/>
  <p:tag name="KSO_WM_TEMPLATE_CATEGORY" val="custom"/>
  <p:tag name="KSO_WM_TEMPLATE_INDEX" val="20218942"/>
  <p:tag name="KSO_WM_UNIT_LAYERLEVEL" val="1"/>
  <p:tag name="KSO_WM_TAG_VERSION" val="1.0"/>
  <p:tag name="KSO_WM_BEAUTIFY_FLAG" val=""/>
  <p:tag name="KSO_WM_UNIT_TEXT_FILL_FORE_SCHEMECOLOR_INDEX_BRIGHTNESS" val="0"/>
  <p:tag name="KSO_WM_UNIT_TEXT_FILL_FORE_SCHEMECOLOR_INDEX" val="5"/>
  <p:tag name="KSO_WM_UNIT_TEXT_FILL_TYPE" val="1"/>
</p:tagLst>
</file>

<file path=ppt/tags/tag139.xml><?xml version="1.0" encoding="utf-8"?>
<p:tagLst xmlns:p="http://schemas.openxmlformats.org/presentationml/2006/main">
  <p:tag name="KSO_WM_SLIDE_ID" val="custom20200994_1"/>
  <p:tag name="KSO_WM_TEMPLATE_SUBCATEGORY" val="0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0994"/>
  <p:tag name="KSO_WM_SLIDE_TYPE" val="title"/>
  <p:tag name="KSO_WM_SLIDE_SUBTYPE" val="pureTxt"/>
  <p:tag name="KSO_WM_SLIDE_LAYOUT" val="a_b"/>
  <p:tag name="KSO_WM_SLIDE_LAYOUT_CNT" val="1_1"/>
  <p:tag name="KSO_WM_TEMPLATE_THUMBS_INDEX" val="1、5、6、7、8、9、10、11、12、13、15"/>
  <p:tag name="KSO_WM_TEMPLATE_MASTER_TYPE" val="1"/>
  <p:tag name="KSO_WM_TEMPLATE_COLOR_TYPE" val="1"/>
  <p:tag name="KSO_WM_TEMPLATE_MASTER_THUMB_INDEX" val="1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42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43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46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47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51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54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55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58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59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62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63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66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67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71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74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75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a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  <p:tag name="KSO_WM_UNIT_ISNUMDGMTITLE" val="0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0994_14*f*1"/>
  <p:tag name="KSO_WM_TEMPLATE_CATEGORY" val="custom"/>
  <p:tag name="KSO_WM_TEMPLATE_INDEX" val="20200994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  <p:tag name="KSO_WM_UNIT_SUBTYPE" val="a"/>
</p:tagLst>
</file>

<file path=ppt/tags/tag178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77092_23*a*1"/>
  <p:tag name="KSO_WM_TEMPLATE_CATEGORY" val="custom"/>
  <p:tag name="KSO_WM_TEMPLATE_INDEX" val="20177092"/>
  <p:tag name="KSO_WM_UNIT_LAYERLEVEL" val="1"/>
  <p:tag name="KSO_WM_TAG_VERSION" val="1.0"/>
  <p:tag name="KSO_WM_BEAUTIFY_FLAG" val=""/>
</p:tagLst>
</file>

<file path=ppt/tags/tag179.xml><?xml version="1.0" encoding="utf-8"?>
<p:tagLst xmlns:p="http://schemas.openxmlformats.org/presentationml/2006/main">
  <p:tag name="KSO_WM_SLIDE_ID" val="custom20200994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0994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SUBTYPE" val="a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145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18942_21*f*1"/>
  <p:tag name="KSO_WM_TEMPLATE_CATEGORY" val="custom"/>
  <p:tag name="KSO_WM_TEMPLATE_INDEX" val="20218942"/>
  <p:tag name="KSO_WM_UNIT_LAYERLEVEL" val="1"/>
  <p:tag name="KSO_WM_TAG_VERSION" val="1.0"/>
  <p:tag name="KSO_WM_BEAUTIFY_FLAG" val=""/>
</p:tagLst>
</file>

<file path=ppt/tags/tag181.xml><?xml version="1.0" encoding="utf-8"?>
<p:tagLst xmlns:p="http://schemas.openxmlformats.org/presentationml/2006/main">
  <p:tag name="KSO_WM_SLIDE_ID" val="custom20200994_15"/>
  <p:tag name="KSO_WM_TEMPLATE_SUBCATEGORY" val="0"/>
  <p:tag name="KSO_WM_SLIDE_TYPE" val="endPage"/>
  <p:tag name="KSO_WM_SLIDE_SUBTYPE" val="pureTxt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0994"/>
  <p:tag name="KSO_WM_SLIDE_LAYOUT" val="a_b"/>
  <p:tag name="KSO_WM_SLIDE_LAYOUT_CNT" val="1_1"/>
  <p:tag name="KSO_WM_TEMPLATE_MASTER_TYPE" val="1"/>
  <p:tag name="KSO_WM_TEMPLATE_COLOR_TYPE" val="1"/>
</p:tagLst>
</file>

<file path=ppt/tags/tag182.xml><?xml version="1.0" encoding="utf-8"?>
<p:tagLst xmlns:p="http://schemas.openxmlformats.org/presentationml/2006/main">
  <p:tag name="commondata" val="eyJoZGlkIjoiZjUxY2I4Nzk5OWNkY2Q4NTczYWYyZjZjYTRlYmM1MzUifQ=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UNIT_LARGE_SHAPE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UNIT_LARGE_SHAPE" val="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UNIT_LARGE_SHAPE" val="1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UNIT_BK_DARK_LIGHT" val="2"/>
  <p:tag name="KSO_WM_SLIDE_BACKGROUND_TYPE" val="frame"/>
  <p:tag name="KSO_WM_SLIDE_BK_DARK_LIGHT" val="2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UNIT_LARGE_SHAPE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leftRight"/>
  <p:tag name="KSO_WM_SLIDE_BK_DARK_LIGHT" val="2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自定义 55">
      <a:dk1>
        <a:srgbClr val="000000"/>
      </a:dk1>
      <a:lt1>
        <a:srgbClr val="FFFFFF"/>
      </a:lt1>
      <a:dk2>
        <a:srgbClr val="E4F0E4"/>
      </a:dk2>
      <a:lt2>
        <a:srgbClr val="FFFFFF"/>
      </a:lt2>
      <a:accent1>
        <a:srgbClr val="8EAF98"/>
      </a:accent1>
      <a:accent2>
        <a:srgbClr val="99B596"/>
      </a:accent2>
      <a:accent3>
        <a:srgbClr val="A6BB92"/>
      </a:accent3>
      <a:accent4>
        <a:srgbClr val="B5C08E"/>
      </a:accent4>
      <a:accent5>
        <a:srgbClr val="C6C58C"/>
      </a:accent5>
      <a:accent6>
        <a:srgbClr val="D8C78B"/>
      </a:accent6>
      <a:hlink>
        <a:srgbClr val="99CCE3"/>
      </a:hlink>
      <a:folHlink>
        <a:srgbClr val="A27CA4"/>
      </a:folHlink>
    </a:clrScheme>
    <a:fontScheme name="自定义 1">
      <a:majorFont>
        <a:latin typeface="微软雅黑"/>
        <a:ea typeface="汉仪旗黑-85S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55">
    <a:dk1>
      <a:srgbClr val="000000"/>
    </a:dk1>
    <a:lt1>
      <a:srgbClr val="FFFFFF"/>
    </a:lt1>
    <a:dk2>
      <a:srgbClr val="E4F0E4"/>
    </a:dk2>
    <a:lt2>
      <a:srgbClr val="FFFFFF"/>
    </a:lt2>
    <a:accent1>
      <a:srgbClr val="8EAF98"/>
    </a:accent1>
    <a:accent2>
      <a:srgbClr val="99B596"/>
    </a:accent2>
    <a:accent3>
      <a:srgbClr val="A6BB92"/>
    </a:accent3>
    <a:accent4>
      <a:srgbClr val="B5C08E"/>
    </a:accent4>
    <a:accent5>
      <a:srgbClr val="C6C58C"/>
    </a:accent5>
    <a:accent6>
      <a:srgbClr val="D8C78B"/>
    </a:accent6>
    <a:hlink>
      <a:srgbClr val="99CCE3"/>
    </a:hlink>
    <a:folHlink>
      <a:srgbClr val="A27CA4"/>
    </a:folHlink>
  </a:clrScheme>
</a:themeOverride>
</file>

<file path=ppt/theme/themeOverride2.xml><?xml version="1.0" encoding="utf-8"?>
<a:themeOverride xmlns:a="http://schemas.openxmlformats.org/drawingml/2006/main">
  <a:clrScheme name="自定义 55">
    <a:dk1>
      <a:srgbClr val="000000"/>
    </a:dk1>
    <a:lt1>
      <a:srgbClr val="FFFFFF"/>
    </a:lt1>
    <a:dk2>
      <a:srgbClr val="E4F0E4"/>
    </a:dk2>
    <a:lt2>
      <a:srgbClr val="FFFFFF"/>
    </a:lt2>
    <a:accent1>
      <a:srgbClr val="8EAF98"/>
    </a:accent1>
    <a:accent2>
      <a:srgbClr val="99B596"/>
    </a:accent2>
    <a:accent3>
      <a:srgbClr val="A6BB92"/>
    </a:accent3>
    <a:accent4>
      <a:srgbClr val="B5C08E"/>
    </a:accent4>
    <a:accent5>
      <a:srgbClr val="C6C58C"/>
    </a:accent5>
    <a:accent6>
      <a:srgbClr val="D8C78B"/>
    </a:accent6>
    <a:hlink>
      <a:srgbClr val="99CCE3"/>
    </a:hlink>
    <a:folHlink>
      <a:srgbClr val="A27CA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1217</Words>
  <Application>WPS 演示</Application>
  <PresentationFormat>宽屏</PresentationFormat>
  <Paragraphs>99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汉仪旗黑-85S</vt:lpstr>
      <vt:lpstr>黑体</vt:lpstr>
      <vt:lpstr>Viner Hand ITC</vt:lpstr>
      <vt:lpstr>隶书</vt:lpstr>
      <vt:lpstr>仿宋</vt:lpstr>
      <vt:lpstr>Arial Unicode MS</vt:lpstr>
      <vt:lpstr>Calibri</vt:lpstr>
      <vt:lpstr>Mongolian Baiti</vt:lpstr>
      <vt:lpstr>汉仪旗黑-85S</vt:lpstr>
      <vt:lpstr>隶书</vt:lpstr>
      <vt:lpstr>汉仪旗黑Y4-85简</vt:lpstr>
      <vt:lpstr>Kabel ITC</vt:lpstr>
      <vt:lpstr>华文隶书</vt:lpstr>
      <vt:lpstr>WPS</vt:lpstr>
      <vt:lpstr>1_Office 主题​​</vt:lpstr>
      <vt:lpstr>PowerPoint 演示文稿</vt:lpstr>
      <vt:lpstr>制定依据及调整时间</vt:lpstr>
      <vt:lpstr>农用地区片综合地价的含义及分配方式</vt:lpstr>
      <vt:lpstr>文件执行时间</vt:lpstr>
      <vt:lpstr>长春市市区征收农用地区片综合地价表</vt:lpstr>
      <vt:lpstr>长春市市区征收农用地区片综合地价表</vt:lpstr>
      <vt:lpstr>不予补偿的情形</vt:lpstr>
      <vt:lpstr>土地上青苗补偿价格</vt:lpstr>
      <vt:lpstr>临时用地如何补偿</vt:lpstr>
      <vt:lpstr>其他性质土地的区片综合地价是多少</vt:lpstr>
      <vt:lpstr>总结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兔子</cp:lastModifiedBy>
  <cp:revision>19</cp:revision>
  <dcterms:created xsi:type="dcterms:W3CDTF">2023-12-12T08:32:00Z</dcterms:created>
  <dcterms:modified xsi:type="dcterms:W3CDTF">2026-03-20T02:57:07Z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EA6771CE0DE54271B207AE100B25C6F4_13</vt:lpwstr>
  </property>
  <property fmtid="{D5CDD505-2E9C-101B-9397-08002B2CF9AE}" pid="3" name="KSOProductBuildVer">
    <vt:lpwstr>2052-12.1.0.25225</vt:lpwstr>
  </property>
</Properties>
</file>